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256" r:id="rId5"/>
    <p:sldId id="270" r:id="rId6"/>
    <p:sldId id="329" r:id="rId7"/>
    <p:sldId id="330" r:id="rId8"/>
    <p:sldId id="331" r:id="rId9"/>
    <p:sldId id="333" r:id="rId10"/>
    <p:sldId id="334" r:id="rId11"/>
    <p:sldId id="332" r:id="rId12"/>
    <p:sldId id="286" r:id="rId13"/>
    <p:sldId id="302" r:id="rId14"/>
    <p:sldId id="309" r:id="rId15"/>
    <p:sldId id="347" r:id="rId16"/>
    <p:sldId id="327" r:id="rId17"/>
    <p:sldId id="291" r:id="rId18"/>
    <p:sldId id="320" r:id="rId19"/>
    <p:sldId id="300" r:id="rId20"/>
    <p:sldId id="335" r:id="rId21"/>
    <p:sldId id="337" r:id="rId22"/>
    <p:sldId id="338" r:id="rId23"/>
    <p:sldId id="340" r:id="rId24"/>
    <p:sldId id="342" r:id="rId25"/>
    <p:sldId id="343" r:id="rId26"/>
    <p:sldId id="339" r:id="rId27"/>
    <p:sldId id="344" r:id="rId28"/>
    <p:sldId id="326" r:id="rId29"/>
    <p:sldId id="346" r:id="rId30"/>
    <p:sldId id="345" r:id="rId31"/>
    <p:sldId id="306" r:id="rId32"/>
    <p:sldId id="315" r:id="rId33"/>
    <p:sldId id="349" r:id="rId34"/>
    <p:sldId id="351" r:id="rId35"/>
    <p:sldId id="352" r:id="rId36"/>
    <p:sldId id="354" r:id="rId37"/>
    <p:sldId id="350" r:id="rId38"/>
    <p:sldId id="355" r:id="rId39"/>
    <p:sldId id="356" r:id="rId40"/>
    <p:sldId id="357" r:id="rId41"/>
    <p:sldId id="322" r:id="rId42"/>
    <p:sldId id="358" r:id="rId43"/>
    <p:sldId id="363" r:id="rId44"/>
    <p:sldId id="359" r:id="rId45"/>
    <p:sldId id="360" r:id="rId46"/>
    <p:sldId id="361" r:id="rId47"/>
    <p:sldId id="362" r:id="rId48"/>
    <p:sldId id="324" r:id="rId4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6165"/>
  </p:normalViewPr>
  <p:slideViewPr>
    <p:cSldViewPr snapToGrid="0">
      <p:cViewPr varScale="1">
        <p:scale>
          <a:sx n="78" d="100"/>
          <a:sy n="78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3A94-69B5-2747-BE92-68D3A98E0F91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944B-6E7A-8E45-9248-0B7ACD557E5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0045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2973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3A5E-6939-DBF2-E211-CEDE043D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740B3-A85D-1E36-8A21-6B92ACBE8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2EE94-C9D2-5608-B719-B923F3D8F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A0D5-2169-1974-23C3-1200717C8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300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BDD3E-9DC1-CA73-87C5-582FFDD23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420E6-A815-8D76-0A9A-B1E20D950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50F0D-AA3C-AD72-1D9D-D6451581C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98FB-2AB5-6199-F8EA-652F4E939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936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E572-BED7-D688-0BB7-81C7744C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BA7EC-508F-7F10-B782-8207500FF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E5F8D-2D6D-0F69-395D-AA7183B12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DF7EC-B3D1-7050-6226-F67B9CF94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0729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08BE-78C2-F24E-DA4B-AECD972D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2009D-21FD-D08F-4ED1-32FE8A9BD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0449D-C646-CF75-1946-210EFC11C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05E2E-F0E9-78E5-34F3-7D22DE4EE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8167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13F3-0CF7-69CB-3BE7-C192A178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1D387-BC35-27D3-7431-DC4C7630E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A9C33-E643-E04B-347E-4052F54D5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6A5A-7D86-B422-C3BC-F1340B825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7290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9318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BDAA-02C2-BE5C-36BC-71A61B26E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B9641-59E4-B90F-0460-DCA98EF82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E6871-D905-B25A-8E59-252EBD46E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4A93C-E837-E06B-BBDD-B268877AD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9393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C182-6F0B-AFE8-B376-8E607919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06C99-6459-5EA9-21A4-FCA4C5609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6FD8D-45E3-2596-B050-448E77B17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3574F-E81C-E14A-3BDD-5FAA7C604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2327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4F5F8-2E27-5D6A-B1FE-E93B6157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ACBD6-0441-B9C1-BF49-F454B9FDF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8DF4E-B766-A943-53F4-2FE5CCFA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A047-BD32-DB36-9C51-1AF4C7235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0196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E25B-58BE-DDD1-6456-9011260A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7C95B-88DF-BC65-C58A-CFD04BFA3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FD518-008F-96D2-AC49-3829BF135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76A4-75CD-84A8-FE89-2E17BA9EE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2020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281A-C5BD-B02A-0F46-7938D9C7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A021D-AFF2-5CE7-6078-6834231F6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2557D-0C23-1F1D-9618-6EC2CD3DB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8B38-4DEE-3DF5-372A-7542987E5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7944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3A80-CDFE-91D2-D1F7-6EAF6BC3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FA059-4FB2-C613-3633-1FF119012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17843-8843-EDE3-602A-C6609885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EBF40-BC5E-15F0-10D5-D66560042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1052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52FC-7BCD-F220-BE3A-75DC9E12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5AA24-FB61-692E-BF91-523E5D833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4B5C1-019A-B5CD-E694-6B828018B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4F983-3F42-3303-09E1-3A7750ABC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2974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630D-0AEC-E818-4C23-4A8B12297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7CE0C-2B55-6B03-67B7-1AC769451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167AC-C543-585B-4497-2A5EE1FC4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977E6-1FE4-DAD7-EC29-801A1EB66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1473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4672-E8CA-B0E6-2F7D-D9898836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3FFD3-9CD4-1C25-0713-3CFF4D57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267A5-D584-DD3E-7B56-3A3A7BC89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F70F5-AD21-8C65-91DE-4023F64C0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71658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1789-4678-A0C0-03FA-94C42FBF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83193-50FC-1770-AD68-3827FD31D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5790D-A290-892F-B54B-567F2460D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51447-8264-24B7-2277-E630C8D64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40905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2630-6FB7-AC2B-6451-2F49379D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6018E-B108-A6B6-4081-F4BA49152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0FB46-F402-49ED-9911-C8D334B4B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CD20-89CD-2CC3-A973-D180B1ECE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88248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1D47-DBE9-847C-3BE8-7188E0AB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ABF0-8C8D-B6AF-69DF-6BA4EB529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2B43A-5633-3124-AC5D-243DAE32E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CC944-DE4A-B4C1-23FE-BBDE210D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5261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37603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BBFC-D858-CDAC-F882-006EF0568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5E0D4-B324-D53B-924B-39460DAD0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66027-4A61-DE33-6392-C08597DBD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73B4D-6598-F4BD-273F-9B4F1A35A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29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4162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B06C2-2916-1E7D-C735-A9E4AD6A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22609-4149-97EB-FA3D-FAD3693F1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6EC08-525E-6148-E39A-223314C6D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5D614-8A15-96D2-4BC7-6137227BD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4792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E156B-8A7D-4107-68D4-7F45214F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E1829-BD59-33EF-D391-1C585CC75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64440-1C10-7C3E-6919-4B7A80249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3351C-8D55-7521-F945-B65976E2D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33186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FE84F-B1D4-B7BF-2A5B-EE127B23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EE314-C1F2-899C-FD7E-B93CB3720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821B7-88AF-67C8-B885-BA7128E67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77F75-DC3E-B589-A9FB-5E00B6BD0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09116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250EF-D92F-EFE0-D8EB-B8BCF20B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B4174-17BB-5CAC-B92A-22E4AB82B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2311E7-5E67-68CA-341D-2675E52DA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FFAF9-F2B3-DBB0-D9B8-DC8B165E7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104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4565-1E8F-11A7-E579-8409303E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C13E7-659D-83B9-9C09-DBA9A3677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05480-95FE-4339-31C4-2B9F389ED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50FA-EADD-BA8A-BB34-2AA1D53F0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86597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FCD8-E561-1452-66FF-9C2539F02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CE228-9732-0771-F576-1018354BD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76AB4-1C3A-C4F1-6ECA-85DDCEAC7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DEE42-276D-62CB-897B-4D925A60B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2790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4CA8-93C9-047C-66F1-6B5746C8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C1D8B-D461-EBAA-B8D4-011503694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AE709-CF4D-8A5C-DF66-6AB1DE246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20354-2021-7DBB-9B23-8D8E5287C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9353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F2BE2-5B5C-6E62-B9FE-94AFDF047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28A48-277C-C588-18D3-91E5F42A0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2D889-DDB3-7B62-26FD-DAF3C3B15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D9F0-CD01-1E9D-1308-F37C2DAA8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9021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56067-1A93-A2A5-976E-BE7ADA37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717B0-2934-95A1-7C12-5C296C9B3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C5297-DF08-3A6F-07AD-618DFDA0A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AF952-0BB3-2DD8-D0BE-358084353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76440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B622-FC0B-5358-BCD9-FCFC4711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0B15B-833A-266F-E182-053F7A2DE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2FE24-84C2-FE69-8204-E35717D7C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7119-5508-7D9F-23EA-D8F9AFEB0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83166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7D92-C9BC-D5A7-3476-A2CF255C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4EE4F-9E68-543B-0615-96866776B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E67FC-10A3-26BB-185F-F378EA3D2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EB0B4-2ED8-20AD-D1AA-531AAB035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39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1134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5DB35-AD9A-C4DC-8081-6770D570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0C14E-E789-26A6-D84B-D9BCBAE64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D6C3F-9729-D193-BC95-149697973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85DE1-72FA-A644-8E4B-AE4BE8B3F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545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9CA0B-0AE7-42C7-D5D2-D0429063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CD9A7-2FDE-5829-EA60-DAC3C2458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D3A42-F7ED-6A7A-16FF-A194211BA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5C3F9-48CC-36B5-3F7B-5A7277304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01778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9C66-43BF-5570-8CA8-72B293604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7F34B-1DD9-285C-EC8D-889DA3309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CBB85-F6E3-DAD6-CE4F-26D79137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03FF0-B9C2-E7D0-5FA7-147BFA8AA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9837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FCAA8-FC3E-6FAA-3778-DCFA5CF2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2AF56-FD3F-A607-3CC6-1CB7687BA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282F6-7B56-832D-AB24-61BAA6EE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6D116-8AF3-316D-A601-8998A0732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9436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52EAB-DFA4-72A8-5451-5577E103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B5EC6E-A286-21F1-18B7-EF2EA7B58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06E32-A49C-C306-520D-F8552230B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AFCB8-85EF-F3D8-6202-69539BA84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48212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0F457-7733-1002-0060-D5AC0FFE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EB5BB-35EA-14E3-29EA-76B5E83BF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E7C04-8103-2BC0-6336-4EDB83BBA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86B4-78AE-CF4E-936D-4B936CDBF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44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7501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59E19-066E-B301-451E-7DBA10B0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87774-6CEF-63B0-761F-75759EDEB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759CA-BDC2-82B9-1233-D1F3C3857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9B1B5-DAE3-7DDB-6ABB-CCAE92F2D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377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49DA-1B64-AD94-F55B-877CBDA2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16485-D3D9-53B4-E2C3-EBAF42707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59332-8394-DD85-8F53-BD9DDC122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0203-51D7-898F-6353-5AA37F255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079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1E2F-9C7C-B4EB-8C47-DDFBCB91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408F4-71F7-D46D-9661-45FECE180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E954A-6B25-D1C7-5FC4-B4D91062B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455D-7E90-A86F-A6AB-E37016660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8428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19445-A81F-1649-19D3-4DA07ECE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CCD4D-28CB-64A0-CAC5-8B18F19D6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CADDD-ED0D-BFD5-9B71-306DB25C6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2CC12-53BC-D77F-99FD-EE87167DC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9022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Mallsida blank. Fyll </a:t>
            </a:r>
            <a:r>
              <a:rPr lang="en-GB" dirty="0"/>
              <a:t>I</a:t>
            </a:r>
            <a:r>
              <a:rPr lang="en-SE" dirty="0"/>
              <a:t> titel och datum sedan bara att duplicera denna.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944B-6E7A-8E45-9248-0B7ACD557E5F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9529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51EB-689F-FF94-52D8-AF14ACE1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ACA5-F71A-E1DC-1F14-FF227693C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5B45-86A4-917A-5888-A86556C2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DF6D-2B03-8597-71C7-7B4A367D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B120-078D-6681-6183-522E4738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963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B23B-63C8-AA1D-38A0-157F1248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553AD-A7B0-D592-0A22-20C8F36CD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17D39-6E1C-E1D5-F887-3A409F95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A540-3572-880D-6AD5-2A5082FA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9C40-3211-1591-45FC-FABB5B97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404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37A92-D3F7-8457-D60E-53775C22E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2B2E9-450A-B4D5-7FEE-0DAD8805F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0812A-2541-AADB-8479-124D27F8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8B5C-F51B-EB32-A931-6E8FD9B9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1E9C7-3F5E-91CC-CA1A-629569EF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496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0532-8D83-6966-A751-0A9EF365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AB95-893B-AA5E-8069-0C79D42C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4ED7-F2EE-0AA2-39F8-3C3A0E0C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A60D-C8B9-DAF5-F938-D635640C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BB33-C212-44A0-EA92-6E02AC8C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5967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7DEE-7F97-4C31-1F74-08112814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F9136-6AAB-3CB8-789D-A1047994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E25-2E52-7C33-7F05-A520D518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8C69-C722-DABC-D9A2-73E758AF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59C4-5304-066E-8182-7A50D954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948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3B6D-A2A9-C8C9-AC1A-4ABF419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A8B8-8A51-17B9-8151-FE2A8E3D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68E9F-E82F-50EC-DAFE-EE872A66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CAF97-CE2C-CE26-5B2B-671CF3C7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B645E-E26E-DE8A-CDCE-712987B5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474BA-CB68-743B-FD05-3CFDF5A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70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4F94-71F1-AC0F-1515-4F6DA6A5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40FCB-BAE4-44EF-83FD-ED5F69F5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0F98B-23D5-2EBF-A9E1-912CCDEEB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F04C-5D2D-6755-38DD-0C5CEA63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91B9B-3FC4-4983-A4C0-97C59F802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471E4-ECFF-BD7E-097D-CE82FE23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52CB6-332B-A476-9746-C3742B97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D7ACC-42D5-A032-8DDE-4A1DF052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346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D397-E249-69DA-17F3-E1BDDBE1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E6879-2258-5BDD-4E35-9D69DF0C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ED00D-CC95-5865-B824-850A9CCC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7747C-5E46-90E9-2F5C-1FC16F7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767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458E7-4FE4-71F8-14A2-D9E1E387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31B2A-9E1A-49A6-9877-CC8A17C9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21E75-B598-D3BE-551F-622EB3CD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005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B579-317F-E259-7F77-7D63A4DA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0F27-EAD1-8C2E-1869-5B9D66569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6434-F60D-15CA-7F01-A2EAE2F31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D34F4-C66B-A782-D656-402853F8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9B2A2-945D-188A-2494-4849310E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0813E-1815-A68B-D87A-40BCAE03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383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27D2-57BB-6B51-14F8-365489C1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3434B-2A13-CF0D-4988-BB47D57D3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7DE35-C4E0-8589-5B2B-CF8AECB6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7A94-1A33-952C-0E10-C0BB6EF1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B913E-DF65-3917-890E-1FBFDC7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3EB7C-D49F-816E-58CC-57E25612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307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A5F1A-075B-EDCF-EC6B-C1A7A2DC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55E0-1B30-5404-30FC-0A17A725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2590-98D0-E587-7367-16688B98D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EA92-9510-924E-9286-6D8826095F63}" type="datetimeFigureOut">
              <a:rPr lang="en-SE" smtClean="0"/>
              <a:t>2025-05-20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A9B5-9206-FC32-8539-5F8897AE9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B13E-60B1-D9DF-93D0-511F73586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53F8-3A6A-7141-955B-D8902D59481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5443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12">
            <a:extLst>
              <a:ext uri="{FF2B5EF4-FFF2-40B4-BE49-F238E27FC236}">
                <a16:creationId xmlns:a16="http://schemas.microsoft.com/office/drawing/2014/main" id="{A9B131A0-6238-DA5F-1712-08567CEFD972}"/>
              </a:ext>
            </a:extLst>
          </p:cNvPr>
          <p:cNvSpPr txBox="1"/>
          <p:nvPr/>
        </p:nvSpPr>
        <p:spPr>
          <a:xfrm>
            <a:off x="0" y="62782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spc="300" dirty="0">
                <a:latin typeface="Poppins Medium" pitchFamily="2" charset="77"/>
                <a:cs typeface="Poppins Medium" pitchFamily="2" charset="77"/>
              </a:rPr>
              <a:t>Av: Axel Kialt</a:t>
            </a:r>
          </a:p>
          <a:p>
            <a:endParaRPr lang="sv-SE" sz="1400" spc="3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xtruta 10">
            <a:extLst>
              <a:ext uri="{FF2B5EF4-FFF2-40B4-BE49-F238E27FC236}">
                <a16:creationId xmlns:a16="http://schemas.microsoft.com/office/drawing/2014/main" id="{62F83EE8-B005-FAB4-4D46-FC2DD34FD3A6}"/>
              </a:ext>
            </a:extLst>
          </p:cNvPr>
          <p:cNvSpPr txBox="1"/>
          <p:nvPr/>
        </p:nvSpPr>
        <p:spPr>
          <a:xfrm>
            <a:off x="1407527" y="2071149"/>
            <a:ext cx="892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300" dirty="0">
                <a:latin typeface="Poppins SemiBold" pitchFamily="2" charset="77"/>
                <a:cs typeface="Poppins SemiBold" pitchFamily="2" charset="77"/>
              </a:rPr>
              <a:t>Tips och Trix Ekonomi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EAD3B6F-6B41-CD3E-8458-CE804D33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37" y="3462196"/>
            <a:ext cx="9960924" cy="227066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792CE81-827C-6044-57AA-E06DD2DE1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4" y="202182"/>
            <a:ext cx="1780519" cy="682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8D0AC-67C1-A208-22C9-B0C6E44111E8}"/>
              </a:ext>
            </a:extLst>
          </p:cNvPr>
          <p:cNvSpPr txBox="1"/>
          <p:nvPr/>
        </p:nvSpPr>
        <p:spPr>
          <a:xfrm>
            <a:off x="4711750" y="2974794"/>
            <a:ext cx="2587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Effektivisering</a:t>
            </a:r>
          </a:p>
        </p:txBody>
      </p:sp>
    </p:spTree>
    <p:extLst>
      <p:ext uri="{BB962C8B-B14F-4D97-AF65-F5344CB8AC3E}">
        <p14:creationId xmlns:p14="http://schemas.microsoft.com/office/powerpoint/2010/main" val="2127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4F1E1E-6CA4-98DA-FC13-B3177EBF7E6C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0892B-D382-957F-BDAF-DF179A90978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F6BEFA6-1308-E812-CA34-7714BDB18764}"/>
              </a:ext>
            </a:extLst>
          </p:cNvPr>
          <p:cNvSpPr txBox="1"/>
          <p:nvPr/>
        </p:nvSpPr>
        <p:spPr>
          <a:xfrm>
            <a:off x="586409" y="99104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Tips – Beskrivning Lagertransaktioner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FC621-2FE8-9A44-9533-A4AD21BE4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4CF7A-7919-FB51-4598-051F4F51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7" name="textruta 8">
            <a:extLst>
              <a:ext uri="{FF2B5EF4-FFF2-40B4-BE49-F238E27FC236}">
                <a16:creationId xmlns:a16="http://schemas.microsoft.com/office/drawing/2014/main" id="{ECA5C2DC-C57D-7AD7-00FA-C139B01CE885}"/>
              </a:ext>
            </a:extLst>
          </p:cNvPr>
          <p:cNvSpPr txBox="1"/>
          <p:nvPr/>
        </p:nvSpPr>
        <p:spPr>
          <a:xfrm>
            <a:off x="586409" y="1676657"/>
            <a:ext cx="5613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Fråga på artiklar 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 fetstilta är vanligast</a:t>
            </a:r>
            <a:br>
              <a:rPr lang="sv-SE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sv-SE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00 – Inleverans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01 – Lageruttag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02 – </a:t>
            </a:r>
            <a:r>
              <a:rPr lang="sv-SE" sz="1600" b="1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Inventeringsdiff</a:t>
            </a: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03 – Extra kostnad för inleverans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04 – Lagerförflyttning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05 – Inköpsdifferens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06/07 – Inköpskostnader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08 – Upp-/nedskrivning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09 – Hyllplatsförflyttning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10 – Kostnadsjustering</a:t>
            </a: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F7823-125D-CD60-467E-DB7816130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753"/>
          <a:stretch/>
        </p:blipFill>
        <p:spPr>
          <a:xfrm>
            <a:off x="5596150" y="1762050"/>
            <a:ext cx="5307950" cy="34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EEABE-0085-2A1E-C9EC-83BFFC280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AEEC92-556D-39A6-71D4-F0709A5BEC1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ACED40-37D3-0303-848B-BFFB4893153F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77C61808-C39A-C333-94BF-CADE88CFEDCD}"/>
              </a:ext>
            </a:extLst>
          </p:cNvPr>
          <p:cNvSpPr txBox="1"/>
          <p:nvPr/>
        </p:nvSpPr>
        <p:spPr>
          <a:xfrm>
            <a:off x="566116" y="101617"/>
            <a:ext cx="10717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Tips och Trix</a:t>
            </a:r>
          </a:p>
          <a:p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95D53E-AD8A-8594-9B53-F1E27EDB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B0A87-BCC7-85C6-C004-7DEC5B909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05A46CA7-B218-BC42-00CD-D1C05DEE95F2}"/>
              </a:ext>
            </a:extLst>
          </p:cNvPr>
          <p:cNvSpPr txBox="1"/>
          <p:nvPr/>
        </p:nvSpPr>
        <p:spPr>
          <a:xfrm>
            <a:off x="566116" y="902532"/>
            <a:ext cx="91318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Selekterad verifikationslista 2</a:t>
            </a:r>
          </a:p>
          <a:p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Lista på verifikationer.</a:t>
            </a:r>
          </a:p>
          <a:p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Selektera på användarkod vem som skapat</a:t>
            </a:r>
          </a:p>
          <a:p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Se användarkod i rapporten</a:t>
            </a:r>
          </a:p>
          <a:p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Ange transaktionstyp. 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[0]=manuell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[1]=återföring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[2]=periodisering,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[3]=kundfaktura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[4]=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kundbet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[5]=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lev.faktura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[6]=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lev.bet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[7]=inventarier  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[8]=per. Automatförd [9]=projekt [A]=lön [B]=lager 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[L]=kassabok [S]=Kons. [i]=bokslutsperiod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43FD14-525B-5C53-CEED-37DC2BE3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16" y="874641"/>
            <a:ext cx="3395763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506F2-9CD3-6E47-C216-28D1A8B6D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9791B8-FD6D-41B5-DA89-60647DA20DCD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16F275-A50C-7E08-45C1-E7AF07285156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772F1A68-825A-D26C-C0A7-50A3775D9A3C}"/>
              </a:ext>
            </a:extLst>
          </p:cNvPr>
          <p:cNvSpPr txBox="1"/>
          <p:nvPr/>
        </p:nvSpPr>
        <p:spPr>
          <a:xfrm>
            <a:off x="566116" y="101617"/>
            <a:ext cx="10717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Tips och Trix</a:t>
            </a:r>
          </a:p>
          <a:p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C365D3-6F6C-618A-7580-F2ACFCC7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3F656-8768-D9D6-B87A-7F2794EEE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F99FDFDA-52F5-FAF0-0690-44ABC33990D2}"/>
              </a:ext>
            </a:extLst>
          </p:cNvPr>
          <p:cNvSpPr txBox="1"/>
          <p:nvPr/>
        </p:nvSpPr>
        <p:spPr>
          <a:xfrm>
            <a:off x="586409" y="1260403"/>
            <a:ext cx="5321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”Utökad” saldobalans i bokföringen</a:t>
            </a:r>
          </a:p>
          <a:p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Selektering på </a:t>
            </a:r>
            <a:r>
              <a:rPr lang="sv-SE" b="1" dirty="0">
                <a:latin typeface="Poppins" panose="00000500000000000000" pitchFamily="2" charset="0"/>
                <a:cs typeface="Poppins" panose="00000500000000000000" pitchFamily="2" charset="0"/>
              </a:rPr>
              <a:t>alla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 dimensioner</a:t>
            </a:r>
            <a:b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Jobb – ”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Update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Extended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Balances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Aktiveras manuellt från 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iScala</a:t>
            </a:r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7236B-D4CE-365C-E32E-106D83724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314" y="2573220"/>
            <a:ext cx="590601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DF09-17A4-5FA9-05D6-209ECB81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249606-0F25-082D-7F4F-782F5FD80B4C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A9824-B663-E3CE-AADF-13F660204F2E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9FED9A-118A-1756-E2A7-51C5FF1C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56EE81-6BDC-3FC0-9ED4-DB292F789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F8B5D528-64A6-FE66-C760-710B7B1C9ED9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Tips och Trix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6A01-7E2C-D1AA-B9E5-A4F6923DFC83}"/>
              </a:ext>
            </a:extLst>
          </p:cNvPr>
          <p:cNvSpPr txBox="1"/>
          <p:nvPr/>
        </p:nvSpPr>
        <p:spPr>
          <a:xfrm>
            <a:off x="751462" y="1366897"/>
            <a:ext cx="6386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Längre text på transaktionsrader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35 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100 tecken</a:t>
            </a: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CEB33-DB7B-B54E-7F92-DCCCC6DD5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43" y="2484919"/>
            <a:ext cx="9747294" cy="23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9B4EE-5DE2-C0CC-FC7D-1AE75CAD6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C0ADD4-C9D8-4DCE-86B0-150A314CE9BA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A29668-DC9A-0854-A596-EC67BB8DBDDE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19F39166-C511-67D6-D238-B19AE4CA90A0}"/>
              </a:ext>
            </a:extLst>
          </p:cNvPr>
          <p:cNvSpPr txBox="1"/>
          <p:nvPr/>
        </p:nvSpPr>
        <p:spPr>
          <a:xfrm>
            <a:off x="566116" y="101617"/>
            <a:ext cx="569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Snabbkommandon</a:t>
            </a:r>
          </a:p>
          <a:p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669053-C495-6603-7670-9846DA5A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2127C3-87F8-C7FD-BB6E-7076C270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FDBA1-D339-EFB6-A163-A361C1B0720E}"/>
              </a:ext>
            </a:extLst>
          </p:cNvPr>
          <p:cNvSpPr txBox="1"/>
          <p:nvPr/>
        </p:nvSpPr>
        <p:spPr>
          <a:xfrm>
            <a:off x="462055" y="1175055"/>
            <a:ext cx="94878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Använd mallar för kund, leverantör och artiklar​</a:t>
            </a:r>
          </a:p>
          <a:p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#*Kund nr / Lev nr   	– Kopiera existerande kund, leverantör</a:t>
            </a:r>
          </a:p>
          <a:p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#?                  		– visa mallar​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DD55184-2980-ACED-64BB-ACC0A90BA1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193"/>
          <a:stretch/>
        </p:blipFill>
        <p:spPr>
          <a:xfrm>
            <a:off x="2367222" y="2806271"/>
            <a:ext cx="7301841" cy="3103075"/>
          </a:xfrm>
          <a:prstGeom prst="rect">
            <a:avLst/>
          </a:prstGeom>
        </p:spPr>
      </p:pic>
      <p:cxnSp>
        <p:nvCxnSpPr>
          <p:cNvPr id="7" name="Rak pilkoppling 8">
            <a:extLst>
              <a:ext uri="{FF2B5EF4-FFF2-40B4-BE49-F238E27FC236}">
                <a16:creationId xmlns:a16="http://schemas.microsoft.com/office/drawing/2014/main" id="{478C9AEA-C24F-D978-B589-EFC24EEFA5ED}"/>
              </a:ext>
            </a:extLst>
          </p:cNvPr>
          <p:cNvCxnSpPr>
            <a:cxnSpLocks/>
          </p:cNvCxnSpPr>
          <p:nvPr/>
        </p:nvCxnSpPr>
        <p:spPr>
          <a:xfrm>
            <a:off x="2234045" y="2334986"/>
            <a:ext cx="3784097" cy="2318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C8C2-3AD6-FE09-78A7-B60E5B40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E419D6-F400-8D43-DB45-68EBAC51BA2A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2B2D17-857C-8DD4-DFD5-CACA54E3D406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A6F7C179-63F5-66B3-84AE-FE4D5623C695}"/>
              </a:ext>
            </a:extLst>
          </p:cNvPr>
          <p:cNvSpPr txBox="1"/>
          <p:nvPr/>
        </p:nvSpPr>
        <p:spPr>
          <a:xfrm>
            <a:off x="566116" y="101617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Snabbkommandon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13E87C-8DF4-AC3A-1536-A74CAA389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B8242E-D16E-BF13-FDF0-BBF3273F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A3E04B5B-B710-6734-1473-642A11998B37}"/>
              </a:ext>
            </a:extLst>
          </p:cNvPr>
          <p:cNvSpPr txBox="1"/>
          <p:nvPr/>
        </p:nvSpPr>
        <p:spPr>
          <a:xfrm>
            <a:off x="586409" y="1059344"/>
            <a:ext cx="9131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Kopiera data från 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gridd</a:t>
            </a:r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Ctrl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sv-SE" dirty="0" err="1">
                <a:latin typeface="Poppins" panose="00000500000000000000" pitchFamily="2" charset="0"/>
                <a:cs typeface="Poppins" panose="00000500000000000000" pitchFamily="2" charset="0"/>
              </a:rPr>
              <a:t>Shift</a:t>
            </a:r>
            <a:r>
              <a:rPr lang="sv-SE" dirty="0">
                <a:latin typeface="Poppins" panose="00000500000000000000" pitchFamily="2" charset="0"/>
                <a:cs typeface="Poppins" panose="00000500000000000000" pitchFamily="2" charset="0"/>
              </a:rPr>
              <a:t> + C</a:t>
            </a:r>
          </a:p>
          <a:p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sv-SE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436B9-4B7F-DA48-CCD5-22460FF3C9CA}"/>
              </a:ext>
            </a:extLst>
          </p:cNvPr>
          <p:cNvPicPr/>
          <p:nvPr/>
        </p:nvPicPr>
        <p:blipFill>
          <a:blip r:embed="rId5"/>
          <a:srcRect t="16455" b="14935"/>
          <a:stretch/>
        </p:blipFill>
        <p:spPr>
          <a:xfrm>
            <a:off x="2664541" y="1401830"/>
            <a:ext cx="8618706" cy="44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4F1E1E-6CA4-98DA-FC13-B3177EBF7E6C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0892B-D382-957F-BDAF-DF179A90978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F6BEFA6-1308-E812-CA34-7714BDB18764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Excelimport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FC621-2FE8-9A44-9533-A4AD21BE4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4CF7A-7919-FB51-4598-051F4F51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A92D0-FC31-FE57-D5E3-BDA0572C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09" y="1185771"/>
            <a:ext cx="10762069" cy="42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4959-CF0A-12F8-1208-3F8903C0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F3F033-EFDA-680F-B62D-5BB2C6E63648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ACD0E-067E-6D82-275F-C3BD1F5A485D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6520735D-FD92-7ACC-649C-65C72C34380E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Genvägar på skrivbordet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3F6B94-7ECF-69F3-0A11-80B12E62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DADD22-EE79-AD3D-315C-53D710CC7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0F239-2B07-B4C6-0359-8C5C7E86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17" y="1052118"/>
            <a:ext cx="10156986" cy="47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AA85A-01D0-FEDA-0630-C8B7B9583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68CEA5-30A2-7D7A-0DF9-5C9627604F70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5F18CF-E4C7-0606-D9C0-2BE5FAF90DC9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80C0F428-CC98-F218-8DC2-98606AE2E9DD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F3A494-4DE5-6759-882D-00B4C86C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9DEE0-BA61-3765-6244-AA99104A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43372-B96C-9DC1-9F4E-454E14584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670" y="1049078"/>
            <a:ext cx="2899137" cy="4641833"/>
          </a:xfrm>
          <a:prstGeom prst="rect">
            <a:avLst/>
          </a:prstGeo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8B4E7D18-91A6-28AB-97CC-167659F8CD86}"/>
              </a:ext>
            </a:extLst>
          </p:cNvPr>
          <p:cNvSpPr txBox="1"/>
          <p:nvPr/>
        </p:nvSpPr>
        <p:spPr>
          <a:xfrm>
            <a:off x="586409" y="1495534"/>
            <a:ext cx="368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Integrationer</a:t>
            </a:r>
            <a:endParaRPr lang="en-US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68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3B91-DE13-3B00-9323-7BB54C3D0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3F1EF-AAFD-0361-A68C-CC473877077F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B01484-AD82-7724-034F-F53B49DA27CD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B80FA679-FEC1-981B-3C3F-E197324C7DF7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786D05-3C65-22D7-D238-BBCB4AE7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24996E-48DC-E628-226D-ACF5E898D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pic>
        <p:nvPicPr>
          <p:cNvPr id="1026" name="Picture 2" descr="Nexer &amp; Partner Summit - Our partners | Nexer">
            <a:extLst>
              <a:ext uri="{FF2B5EF4-FFF2-40B4-BE49-F238E27FC236}">
                <a16:creationId xmlns:a16="http://schemas.microsoft.com/office/drawing/2014/main" id="{CAC54115-097C-2543-555D-9742B80F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8" y="2516486"/>
            <a:ext cx="45148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are SyncTools vs Rillion 2024 | FinancesOnline">
            <a:extLst>
              <a:ext uri="{FF2B5EF4-FFF2-40B4-BE49-F238E27FC236}">
                <a16:creationId xmlns:a16="http://schemas.microsoft.com/office/drawing/2014/main" id="{E5F0D053-8791-0784-826B-06AC425A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03" y="2096633"/>
            <a:ext cx="4191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4F1E1E-6CA4-98DA-FC13-B3177EBF7E6C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0892B-D382-957F-BDAF-DF179A90978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F6BEFA6-1308-E812-CA34-7714BDB18764}"/>
              </a:ext>
            </a:extLst>
          </p:cNvPr>
          <p:cNvSpPr txBox="1"/>
          <p:nvPr/>
        </p:nvSpPr>
        <p:spPr>
          <a:xfrm>
            <a:off x="586408" y="795826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Agenda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FC621-2FE8-9A44-9533-A4AD21BE4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4CF7A-7919-FB51-4598-051F4F51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1B8727-E777-DAFA-E4AA-CE7D8C372282}"/>
              </a:ext>
            </a:extLst>
          </p:cNvPr>
          <p:cNvSpPr txBox="1"/>
          <p:nvPr/>
        </p:nvSpPr>
        <p:spPr>
          <a:xfrm>
            <a:off x="904822" y="1988249"/>
            <a:ext cx="85267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Varför effektivisering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Standardfunktioner - som inte kräver extra uppsättning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Searches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Övriga funktioner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60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8E447-3B8E-FE3B-AC0E-2E7874C9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4982FA-B36E-D87B-8965-C5987CD1EAB6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CB4116-DBF7-9A77-BF68-F3A24DD4519F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392AECC2-FBE5-E70E-B56B-E7386BBE88F3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trike="sngStrik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trike="sngStrike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trike="sngStrike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3DC752-F318-6D2D-FBF5-23FE676D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053B0-0117-77F3-4453-41D47EA1E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FCFD961A-5F48-333F-9405-0FFC03442B37}"/>
              </a:ext>
            </a:extLst>
          </p:cNvPr>
          <p:cNvSpPr txBox="1"/>
          <p:nvPr/>
        </p:nvSpPr>
        <p:spPr>
          <a:xfrm>
            <a:off x="778071" y="1294663"/>
            <a:ext cx="5991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VBA – öppna fakturabild från </a:t>
            </a:r>
            <a:r>
              <a:rPr lang="sv-SE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iScala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6" name="Picture 2" descr="Nexer &amp; Partner Summit - Our partners | Nexer">
            <a:extLst>
              <a:ext uri="{FF2B5EF4-FFF2-40B4-BE49-F238E27FC236}">
                <a16:creationId xmlns:a16="http://schemas.microsoft.com/office/drawing/2014/main" id="{4635A2AD-D911-FACD-C315-33820015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3" y="4019668"/>
            <a:ext cx="45148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are SyncTools vs Rillion 2024 | FinancesOnline">
            <a:extLst>
              <a:ext uri="{FF2B5EF4-FFF2-40B4-BE49-F238E27FC236}">
                <a16:creationId xmlns:a16="http://schemas.microsoft.com/office/drawing/2014/main" id="{C090DC20-975D-711D-B7A4-A7635180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97" y="3719630"/>
            <a:ext cx="4191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386C1-332B-2E39-82E6-EC9D9119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2F72FF-B468-6CA8-A295-45DC64530ACD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BF7C9C-1981-6646-2769-5CB03BE022A1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CEDA01AD-78D3-4813-3B68-A0CF0FBCC815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trike="sngStrik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trike="sngStrike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trike="sngStrike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696D3C-3981-75DC-8383-D8164FD4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630F75-F324-C2E3-655A-872B2BBF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F6493BBF-04C1-9872-AC64-243ED54768B8}"/>
              </a:ext>
            </a:extLst>
          </p:cNvPr>
          <p:cNvSpPr txBox="1"/>
          <p:nvPr/>
        </p:nvSpPr>
        <p:spPr>
          <a:xfrm>
            <a:off x="778071" y="1294663"/>
            <a:ext cx="59916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Fråga på faktura</a:t>
            </a:r>
            <a:b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Tryck F8 på tangentbordet</a:t>
            </a:r>
            <a:b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Webbläsare öppnas och fakturabilden visas.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4E5E-5560-16AB-3390-418BD3E20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965" y="756632"/>
            <a:ext cx="5172856" cy="60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E28A2-F5BA-B0DA-13F3-C87D2169A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B47BC1-937B-7748-11F7-11AEFE83F25F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2FF196-A118-D064-6DB0-C88DA8B18F5C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38D93D86-0086-827D-3E81-BA98C434E94D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trike="sngStrik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trike="sngStrike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trike="sngStrike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291F1D-CFEA-C077-BF43-8892E585B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780D94-08CE-B712-28F0-4E5D5A48E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9EE0F64A-6676-E93D-BE5D-256DBF5B9BC7}"/>
              </a:ext>
            </a:extLst>
          </p:cNvPr>
          <p:cNvSpPr txBox="1"/>
          <p:nvPr/>
        </p:nvSpPr>
        <p:spPr>
          <a:xfrm>
            <a:off x="778072" y="1294663"/>
            <a:ext cx="3956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Visa faktura från fråga på konto</a:t>
            </a:r>
            <a:b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Klicka på kontot uppe till vänster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5ACA9-964C-4430-B248-230AD1E0F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788" y="1103429"/>
            <a:ext cx="6505122" cy="55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DC5C-B5E0-AB07-F027-6A31C112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75F42B-C80B-38ED-4EED-ED413A62A2C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02FB5-383D-BD9C-9440-EBC2D5A8AF8C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E695F061-9DBB-C745-8E46-839FC5572CB1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630A6E-5DD0-C0DE-91CD-0ABF6BA2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F1CADE-D17C-45F1-F32D-3C4A77754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F3A6BFE7-B9B4-5F6D-22F3-991C0D3148C7}"/>
              </a:ext>
            </a:extLst>
          </p:cNvPr>
          <p:cNvSpPr txBox="1"/>
          <p:nvPr/>
        </p:nvSpPr>
        <p:spPr>
          <a:xfrm>
            <a:off x="586409" y="1703540"/>
            <a:ext cx="5759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Import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valutakurser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från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Riksbankens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API.</a:t>
            </a:r>
            <a:b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Körs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på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ED139-FCD2-AF9B-F710-6BBDCC1B6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780" y="1112569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4272-4F48-1795-EE34-9A27AC1F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333EB5-13C1-0D16-F9CA-A5FF109887EF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F1C2E5-5027-1275-8CD2-D251E0C72EE8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59818957-8001-E434-0C4B-F5DFF61C1283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1450B1-6022-C04E-372E-5F529800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790D76-E39E-7650-8020-A13F74076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1E86BCCF-E0B9-0E6F-4E86-1CF148584C91}"/>
              </a:ext>
            </a:extLst>
          </p:cNvPr>
          <p:cNvSpPr txBox="1"/>
          <p:nvPr/>
        </p:nvSpPr>
        <p:spPr>
          <a:xfrm>
            <a:off x="586409" y="2650992"/>
            <a:ext cx="5759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CAMT54 –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inläsning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bankfiler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050" name="Picture 2" descr="ISO 20022: Transforming Global Financial Messaging • Taleo Consulting ...">
            <a:extLst>
              <a:ext uri="{FF2B5EF4-FFF2-40B4-BE49-F238E27FC236}">
                <a16:creationId xmlns:a16="http://schemas.microsoft.com/office/drawing/2014/main" id="{21512662-5732-BCE9-5618-F0684968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08" y="2369469"/>
            <a:ext cx="45148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8F82-858B-3117-8BFA-57AA7B3A0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D877AA-E591-917D-650A-66C03BA59489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C518ED-F267-573F-1525-AAA46997808E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B21B34-565A-FD12-61F1-EEE3E18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611601-F2A7-1456-DE17-0777DE22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BD87B899-6038-7181-3C12-DB692DE942EA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Kund/lev-reskontra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BBDFD-0E5E-399A-712A-36C1713DE9B6}"/>
              </a:ext>
            </a:extLst>
          </p:cNvPr>
          <p:cNvSpPr txBox="1"/>
          <p:nvPr/>
        </p:nvSpPr>
        <p:spPr>
          <a:xfrm>
            <a:off x="751462" y="1366897"/>
            <a:ext cx="6386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Hantering av CAMT54-filer</a:t>
            </a:r>
          </a:p>
          <a:p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1F7FD-17C7-65FD-8502-FB4C63FF6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3634"/>
          <a:stretch/>
        </p:blipFill>
        <p:spPr>
          <a:xfrm>
            <a:off x="676403" y="2064067"/>
            <a:ext cx="9557095" cy="34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8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758F7-D4FF-C82E-FC41-FC546237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4BE53A-73BF-F681-B056-3CB58D255611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79B17-7B6B-A273-1EA4-58506F490939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1D72CD7F-7947-7789-E0DF-51CDCAF789BD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160325-2962-B7ED-9CF2-FFFE269D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D69083-ACA7-B120-0279-C9EEDDD7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D9D44B19-A144-12BE-27E0-F390DD971F55}"/>
              </a:ext>
            </a:extLst>
          </p:cNvPr>
          <p:cNvSpPr txBox="1"/>
          <p:nvPr/>
        </p:nvSpPr>
        <p:spPr>
          <a:xfrm>
            <a:off x="586409" y="1613118"/>
            <a:ext cx="7226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Import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bokföringstransaktioner</a:t>
            </a:r>
            <a:b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Släpp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filen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en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mapp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–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importerad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på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2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sekunder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9C4AF-7B6C-5354-7A46-86A75C6C85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79"/>
          <a:stretch/>
        </p:blipFill>
        <p:spPr>
          <a:xfrm>
            <a:off x="8382000" y="2672433"/>
            <a:ext cx="2629803" cy="28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E4C2A-4C07-23E2-DBD0-D1B60F2A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D66295-CCD0-75CF-92CE-EED24E585CB7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EAABF8-BC22-778C-3AA3-55377956F821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7D13D069-DC5E-8E0C-B19F-F70580578DA3}"/>
              </a:ext>
            </a:extLst>
          </p:cNvPr>
          <p:cNvSpPr txBox="1"/>
          <p:nvPr/>
        </p:nvSpPr>
        <p:spPr>
          <a:xfrm>
            <a:off x="586409" y="110301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Service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Connect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89B257-9C56-B99F-92EB-80C951C3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E9F3B-2524-CE02-D545-B9A355019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5">
            <a:extLst>
              <a:ext uri="{FF2B5EF4-FFF2-40B4-BE49-F238E27FC236}">
                <a16:creationId xmlns:a16="http://schemas.microsoft.com/office/drawing/2014/main" id="{7FB095FA-727F-34B2-C6BD-FFB2084E3DCF}"/>
              </a:ext>
            </a:extLst>
          </p:cNvPr>
          <p:cNvSpPr txBox="1"/>
          <p:nvPr/>
        </p:nvSpPr>
        <p:spPr>
          <a:xfrm>
            <a:off x="586409" y="1613118"/>
            <a:ext cx="7226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Felhantering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service connect</a:t>
            </a:r>
            <a:b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Email vid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felmeddelanden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b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Upptäck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fel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direkt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CBAB-E434-6F45-C971-04A13D32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28" y="3294512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4F1E1E-6CA4-98DA-FC13-B3177EBF7E6C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0892B-D382-957F-BDAF-DF179A90978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F6BEFA6-1308-E812-CA34-7714BDB18764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FC621-2FE8-9A44-9533-A4AD21BE4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4CF7A-7919-FB51-4598-051F4F51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53B6E30B-6148-1806-AB29-2A7D5E403C6E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4CC7712F-D828-F594-D417-BCEC785E6592}"/>
              </a:ext>
            </a:extLst>
          </p:cNvPr>
          <p:cNvSpPr txBox="1"/>
          <p:nvPr/>
        </p:nvSpPr>
        <p:spPr>
          <a:xfrm>
            <a:off x="586409" y="1193453"/>
            <a:ext cx="7867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Ett av </a:t>
            </a:r>
            <a:r>
              <a:rPr lang="sv-SE" sz="1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iScalas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rapport/sök-verktyg</a:t>
            </a:r>
            <a:b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Anpassade</a:t>
            </a:r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sökningar</a:t>
            </a:r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Används för att snabbt hitta information</a:t>
            </a:r>
            <a:b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Kopiera enkelt ut resultat till Excel</a:t>
            </a: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E5E10-9C05-F5CB-3DBC-427595A06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933" y="2955289"/>
            <a:ext cx="8777758" cy="28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44978-94A6-A300-BD3C-EEE4A633D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492523-1956-0013-62F3-C4B66B5EA6D4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11B773-5A68-1FCD-EFF4-B934DC7876A0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96CF73FA-DE30-5285-BFBF-A727E831C497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FA52F-18CD-C4B3-D6CD-3831F240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5A8BAE-8BC1-499E-85A7-6538D339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805BD586-DCF7-8AA6-9587-43E557316CBA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99F899C9-A302-D926-76BD-D8FA453E81F2}"/>
              </a:ext>
            </a:extLst>
          </p:cNvPr>
          <p:cNvSpPr txBox="1"/>
          <p:nvPr/>
        </p:nvSpPr>
        <p:spPr>
          <a:xfrm>
            <a:off x="345768" y="1218723"/>
            <a:ext cx="70246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Mer användarvänligt att bygga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Searches</a:t>
            </a: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Tabellhierarki med namn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Kolumnutforskare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BB332-4B70-D5C0-13AB-0B9FA927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043" y="2450498"/>
            <a:ext cx="8078648" cy="35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96178-F42D-E7E6-73F2-0A9E7231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656518-861A-BFAF-7E33-933C4C6822FA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2E6418-D2A7-AABC-21FF-7686E1B6522C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1A1CCFB-E710-AAF4-9C52-796099AF1E27}"/>
              </a:ext>
            </a:extLst>
          </p:cNvPr>
          <p:cNvSpPr txBox="1"/>
          <p:nvPr/>
        </p:nvSpPr>
        <p:spPr>
          <a:xfrm>
            <a:off x="586408" y="795826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Varför effektivisering?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0C8594-878C-2033-1CAB-FDD781AE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8902B-D646-9678-CD3A-23EE1160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F918D7-2954-46B7-F2B1-633B99752315}"/>
              </a:ext>
            </a:extLst>
          </p:cNvPr>
          <p:cNvSpPr txBox="1"/>
          <p:nvPr/>
        </p:nvSpPr>
        <p:spPr>
          <a:xfrm>
            <a:off x="904822" y="1988249"/>
            <a:ext cx="85267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Repetitiva steg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Fortfarande mycket papper på skrivborden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Sammanställning av data tar lång 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79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136A-EBE6-F450-4529-8DF0077F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3CAD15-304F-BAB2-D47F-66E134357EB6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251754-45A1-60F3-FDFC-849DE7B591DA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197E07EE-47AF-ECDB-B74F-6FC709818FEA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Intrastatrapporter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ADEFCD-2A98-0079-D02C-8622873DE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A5DE5-1BD4-1937-39B1-17469D093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D451A16C-10B2-E94A-7B4D-02ED9823EA5F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50FE7F1-7B5A-7C0B-3C8C-C2C09B15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059"/>
            <a:ext cx="1219200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3EC99D69-EAD0-0ADD-C18F-31E11FD17C83}"/>
              </a:ext>
            </a:extLst>
          </p:cNvPr>
          <p:cNvSpPr txBox="1"/>
          <p:nvPr/>
        </p:nvSpPr>
        <p:spPr>
          <a:xfrm>
            <a:off x="345768" y="1218723"/>
            <a:ext cx="67537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Införsel och utförsel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 ”komprimerat” format att ladda upp till SCB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 ”detaljerat” format för att söka info.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45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9A91-0A7E-0584-9BD9-7F9B05477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0C07C0-3B66-F2E8-6309-7E0A0985BD1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4ECC98-C97B-A9E8-0557-73CB0BA7142D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01E64DE5-4F30-086A-85F1-F1B81B613664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Momsrapporter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FC1D7C-DD0E-FF1D-7F29-CB6A60A4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69458-385F-45C4-76C2-5FA3FB6C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113CF3A0-D676-BA5F-C81E-E332010EE813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CC4006B2-CAE3-92BB-AE04-6E2A50CF8BC7}"/>
              </a:ext>
            </a:extLst>
          </p:cNvPr>
          <p:cNvSpPr txBox="1"/>
          <p:nvPr/>
        </p:nvSpPr>
        <p:spPr>
          <a:xfrm>
            <a:off x="345768" y="1218723"/>
            <a:ext cx="86693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Inställningstabell för mappning momskoder till momsrutor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Drill down i 3 steg: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Momsruta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faktura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verifikation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0999C-3418-0153-745F-916AF1F2F1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0139"/>
          <a:stretch/>
        </p:blipFill>
        <p:spPr>
          <a:xfrm>
            <a:off x="1796306" y="2301792"/>
            <a:ext cx="9328893" cy="45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EAE7-5DA7-940B-DB22-4E96C58A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D211D3-A7DD-ACB4-D1E5-0665400E1891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14C038-043A-F839-AECB-884CF21198B4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35C0E390-C5A3-A76E-9528-231AA7B746AC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Momsrapporter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C8D2E5-B5FA-E1D1-85D2-EC9CCFAE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F53ACD-6764-46D0-5359-50F835F0D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DF971DCD-9D8F-8BB3-CD29-4340687E2686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904D612F-7B94-2DEA-E303-EA6DA0C66C1C}"/>
              </a:ext>
            </a:extLst>
          </p:cNvPr>
          <p:cNvSpPr txBox="1"/>
          <p:nvPr/>
        </p:nvSpPr>
        <p:spPr>
          <a:xfrm>
            <a:off x="345768" y="1218723"/>
            <a:ext cx="86693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Inställningstabell för mappning momskoder till momsrutor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Drill down i 3 steg: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Momsruta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faktura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verifikation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444D72-C580-227E-E6C3-6F682ED7C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2" y="2319645"/>
            <a:ext cx="10311048" cy="41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6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30D0-6F50-6A1C-C05F-B2A8F72C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70332F-EE68-3F79-2326-CF7D3657C68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FC152A-E906-9D80-6ECD-23A33992A8EE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40CF3011-ED47-48FC-8273-3C1E0427CC1E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Momsrapporter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A7D499-EB74-0D3B-ACBE-461B2357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1AEC37-C696-6164-74D7-602BE6A6E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2DD54BE1-CBB1-1AF6-CF2D-6C8D9FDE1F01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8835F717-0F5E-B887-0494-CFAFC4C21DA6}"/>
              </a:ext>
            </a:extLst>
          </p:cNvPr>
          <p:cNvSpPr txBox="1"/>
          <p:nvPr/>
        </p:nvSpPr>
        <p:spPr>
          <a:xfrm>
            <a:off x="345768" y="1218723"/>
            <a:ext cx="86693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Inställningstabell för mappning momskoder till momsrutor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Drill down i 3 steg: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Momsruta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faktura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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verifikation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3379E-9C8F-1970-A945-9C7BB891D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" y="2654504"/>
            <a:ext cx="12192000" cy="27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9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CE8CE-E0AC-676E-C216-DB17123C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77955A-0771-BC26-BC14-20A8637015F1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0C7469-8ACA-316B-7058-902BE0ED79DA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10521B17-6B5D-F6C6-55CD-501803193577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Kundreskontrasammandrag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67C99E-5D16-9769-BD19-56418C09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147" y="248128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1B6288-DB8D-5CCD-8982-CF7869BF2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CC0ACD20-B91E-9ECD-E1C8-3071673E2B2B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6F48CAE1-0DC3-ED0B-D306-133A33D9DCE6}"/>
              </a:ext>
            </a:extLst>
          </p:cNvPr>
          <p:cNvSpPr txBox="1"/>
          <p:nvPr/>
        </p:nvSpPr>
        <p:spPr>
          <a:xfrm>
            <a:off x="345767" y="1095612"/>
            <a:ext cx="10242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Visar retroaktiv totalt värde på kundreskontra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Drill down till detaljer.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Sparade tid för att slippa skriva ut en ”vanlig saldobalans per dag”.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147" name="Picture 12">
            <a:extLst>
              <a:ext uri="{FF2B5EF4-FFF2-40B4-BE49-F238E27FC236}">
                <a16:creationId xmlns:a16="http://schemas.microsoft.com/office/drawing/2014/main" id="{3966BEEE-2F01-9C78-68FB-5E542CDB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62" y="2404550"/>
            <a:ext cx="8894587" cy="41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0E60-9764-E970-D643-1DFE0F96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CBF6B8-F3DC-8C75-D768-0480A8CB230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6BE83A-339A-39CF-563D-76CC9875AAA2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7187D834-8FD6-DE47-E62E-1DBDAD4CA1E2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Likviditetsprognos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73CC7-9E31-CB1E-32F1-00BB482A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147" y="248128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A8FAB-0F31-9D69-BA07-EDBBDCBE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6EE96D1E-E13B-1AF6-48AB-8FD0BD1C4E33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9D261092-BBDB-0B74-7E90-2677DA47BF81}"/>
              </a:ext>
            </a:extLst>
          </p:cNvPr>
          <p:cNvSpPr txBox="1"/>
          <p:nvPr/>
        </p:nvSpPr>
        <p:spPr>
          <a:xfrm>
            <a:off x="345767" y="1218723"/>
            <a:ext cx="10242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Visar från valt datum och X antal veckor framåt.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Totaler per vecka från olika moduler.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656FBA-0A35-09FC-782E-088BA1CB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09" y="2172830"/>
            <a:ext cx="9703092" cy="38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E073-7FCA-358D-D75F-A625712C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DA03F1-DDD9-B27A-C61C-03DBA8F2C16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1C8012-A370-2799-FE04-B352CDD54596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1180F0D9-B00A-3673-A9F3-625E0978F511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Snap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Search</a:t>
            </a:r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- Övrigt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F95347-28ED-4E08-2DA5-9E1EE7F9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147" y="248128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5511ED-2913-A844-3C49-C120EB38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1361DC8F-0464-FCF8-5E33-CFE417F293B1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150AF258-516E-AEB6-1373-E85578171B3D}"/>
              </a:ext>
            </a:extLst>
          </p:cNvPr>
          <p:cNvSpPr txBox="1"/>
          <p:nvPr/>
        </p:nvSpPr>
        <p:spPr>
          <a:xfrm>
            <a:off x="345767" y="1218723"/>
            <a:ext cx="102420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Saldobalans bokföring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Saldobalans kund/levreskontra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Export transaktionsdata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Sök verifikation med belopp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Lista leverantörsfakturor med kostnadskontering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Alla kundfakturor gjorda under en viss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Kontroll info kund/leverantörsregister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Anläggningstillgångar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Summering betalningsreskontra per valuta och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02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B4406-11B0-F509-1321-A8B8C7D7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6982D1-39A8-A695-1426-1213D955D77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A13E2B-E9EC-B407-AD70-67A3E66F9CE6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FB943DEF-545B-2D3B-19FA-2A10C07B7753}"/>
              </a:ext>
            </a:extLst>
          </p:cNvPr>
          <p:cNvSpPr txBox="1"/>
          <p:nvPr/>
        </p:nvSpPr>
        <p:spPr>
          <a:xfrm>
            <a:off x="586409" y="101617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Övriga funktioner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C4E209-6E71-E128-709E-F375735B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147" y="248128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56B84-3E7C-A176-3869-4BC3ACA5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8">
            <a:extLst>
              <a:ext uri="{FF2B5EF4-FFF2-40B4-BE49-F238E27FC236}">
                <a16:creationId xmlns:a16="http://schemas.microsoft.com/office/drawing/2014/main" id="{87539D85-3FA4-E1A1-64F9-412439CEC82F}"/>
              </a:ext>
            </a:extLst>
          </p:cNvPr>
          <p:cNvSpPr txBox="1"/>
          <p:nvPr/>
        </p:nvSpPr>
        <p:spPr>
          <a:xfrm>
            <a:off x="586409" y="1588055"/>
            <a:ext cx="56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2728E4CA-09BC-FED8-753E-1C4EF6775078}"/>
              </a:ext>
            </a:extLst>
          </p:cNvPr>
          <p:cNvSpPr txBox="1"/>
          <p:nvPr/>
        </p:nvSpPr>
        <p:spPr>
          <a:xfrm>
            <a:off x="345767" y="1218723"/>
            <a:ext cx="102420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Automatiska journaluppdateringar</a:t>
            </a: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SSRS – Balans/resultaträkning BAS</a:t>
            </a: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Attachments</a:t>
            </a: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60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2E4E-4C00-6DA6-6C7E-CE1BCABEB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71B326-E430-552F-BB0B-67DB14ECCF5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A3ABFC-3045-CB8B-B176-95F644BD7A20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82DBA0-5EE3-DFCE-E2D4-AA43A80A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F520E0-A873-480C-062E-E70AC184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FEB25FEA-820B-93EE-B53D-B2B7AD7E2A2D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Journalutskrifter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26230-7A7B-70D9-0C50-37C7F1493A51}"/>
              </a:ext>
            </a:extLst>
          </p:cNvPr>
          <p:cNvSpPr txBox="1"/>
          <p:nvPr/>
        </p:nvSpPr>
        <p:spPr>
          <a:xfrm>
            <a:off x="881742" y="1236755"/>
            <a:ext cx="8091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Automatisering - jobb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Journaluppdateringar – hantering av felaktiga transaktioner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Email skickas vid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SSRS – utskrifterna kan sparas i mapp också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6F1774-F431-CB66-4AA1-C1D4A7BB9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382" y="2487870"/>
            <a:ext cx="7463865" cy="33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16C0F-4967-D74C-1CF5-59173F2D1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387A65-DFDF-13E7-8D95-D4F093941588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680905-A311-B66B-3BFC-0132AEBAC793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952996-AF38-B768-ACC3-B6875D9D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8AAB22-F5BA-07D4-0384-3D53BD198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210BE4EF-0581-2CBE-8766-E624CB4AF10F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Journalutskrifter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62AF2-1940-6BF8-BA6E-88E65C359342}"/>
              </a:ext>
            </a:extLst>
          </p:cNvPr>
          <p:cNvSpPr txBox="1"/>
          <p:nvPr/>
        </p:nvSpPr>
        <p:spPr>
          <a:xfrm>
            <a:off x="830942" y="1216241"/>
            <a:ext cx="8091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Parametrar – spara detaljerade transaktioner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D8972-7047-A922-A0BC-8FD0248DF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429" y="2180352"/>
            <a:ext cx="8093141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0180C-6A07-024D-0BF8-DCEB6A510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222A0F-C21B-15C4-4627-0B27CA1B649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A61536-55F3-2570-B351-3CF59C8F917A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A9FB25C8-4D31-9970-34B1-8C9B48A8DB04}"/>
              </a:ext>
            </a:extLst>
          </p:cNvPr>
          <p:cNvSpPr txBox="1"/>
          <p:nvPr/>
        </p:nvSpPr>
        <p:spPr>
          <a:xfrm>
            <a:off x="586408" y="795826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Standardfunktioner – överblick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F57E64-724A-C4AC-6828-A57062EC8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2613C-9861-7205-438E-0DD28B586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66D635-6DB0-2D7A-E33B-577DF1B01206}"/>
              </a:ext>
            </a:extLst>
          </p:cNvPr>
          <p:cNvSpPr txBox="1"/>
          <p:nvPr/>
        </p:nvSpPr>
        <p:spPr>
          <a:xfrm>
            <a:off x="904822" y="1988249"/>
            <a:ext cx="85267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Reconciliation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Tool</a:t>
            </a: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Tips och 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Snabbkommandon (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Ctrl+Shift+C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, #*)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Excel‑import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Genvägar på skrivbordet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0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6C92D-197E-3284-68F9-F62362E1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5E68B5-0B10-58FF-F582-D057F4172092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BD6BA-60C3-8028-752D-C0BCDB314570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2358FF-E4FE-9846-EE4C-3ABD6D8F8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58FFD1-4F74-9B89-480E-352D2E524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F8A0A3BA-9EC1-3AA2-B8AB-516A7F623B11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Journalutskrifter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87C30-0621-5348-6134-251CFEFD69F9}"/>
              </a:ext>
            </a:extLst>
          </p:cNvPr>
          <p:cNvSpPr txBox="1"/>
          <p:nvPr/>
        </p:nvSpPr>
        <p:spPr>
          <a:xfrm>
            <a:off x="830942" y="1216241"/>
            <a:ext cx="8091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Uppsättning i </a:t>
            </a:r>
            <a:r>
              <a:rPr lang="sv-SE" sz="1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Admin-konsollen</a:t>
            </a: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10CFB-A894-0C90-77A8-F9418F203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839" y="2053251"/>
            <a:ext cx="6691955" cy="36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AB3F9-1331-FCAD-ED7B-DA61FBB1E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CD1DDD-26CD-B6CD-C1D3-C9323B96A23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FFFA9B-AEC2-4AB3-EE0A-E59A1F329A64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1F1819-AC24-6436-279A-2FCB2F0EF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9295E1-3EC6-9B6A-40A2-36E731B9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A5EF6AE5-DA30-BC86-4446-BA0CC2D93AE4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SSRS – Resultat/Balansräkning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18FE6-7E54-F3FD-E77D-E7154DA6E47B}"/>
              </a:ext>
            </a:extLst>
          </p:cNvPr>
          <p:cNvSpPr txBox="1"/>
          <p:nvPr/>
        </p:nvSpPr>
        <p:spPr>
          <a:xfrm>
            <a:off x="857971" y="2258662"/>
            <a:ext cx="43811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Resultat och balansräkning utvecklade av användarföreningen</a:t>
            </a: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Förutsättningar: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iScala</a:t>
            </a: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2022 eller senare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SSRS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38D05-EC21-11B8-7FCF-CD7879555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630" y="794619"/>
            <a:ext cx="7158850" cy="60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7315-FD50-6ECD-0601-E6288F5A6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141E3-9913-6A28-5DC1-F1F98ADEBA5F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7651F1-E6D7-6D7E-5C9C-C453EE084CA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3F468B-6406-1C9A-9274-34F88786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E4455E-E541-1FDB-C4B0-B74049B37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18CDA065-295D-0C9A-78FB-DFCE5F6D6CCE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Attachments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A64C1-1D3A-E0DD-969B-7F99935A7976}"/>
              </a:ext>
            </a:extLst>
          </p:cNvPr>
          <p:cNvSpPr txBox="1"/>
          <p:nvPr/>
        </p:nvSpPr>
        <p:spPr>
          <a:xfrm>
            <a:off x="688009" y="1621989"/>
            <a:ext cx="64544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Attachments kopplade till ex. kunder och leverantörer</a:t>
            </a: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PDF, DOCX, XLSX, JPG/PNG, ZIP och många mer.</a:t>
            </a: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D54D8-C773-50CE-5260-EA9AE1091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099" y="3091454"/>
            <a:ext cx="6713802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BA526-494B-889F-E15B-6D604BE18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F50F64-E525-C7DC-7528-9A469B77A3A7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BA930F-AB0C-4801-E68C-67DC36D4DBAF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FD22F9-5486-F18C-B44A-9D020635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BA70B-1926-7043-3729-CA9DDCC1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90540961-6D8F-D993-94FB-46D9D6841487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Attachments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C0E72-CE07-E463-E0FA-DAEF46089C62}"/>
              </a:ext>
            </a:extLst>
          </p:cNvPr>
          <p:cNvSpPr txBox="1"/>
          <p:nvPr/>
        </p:nvSpPr>
        <p:spPr>
          <a:xfrm>
            <a:off x="224942" y="1134309"/>
            <a:ext cx="6454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Öppna attachments</a:t>
            </a:r>
            <a:br>
              <a:rPr lang="sv-SE" sz="16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0C93A26-A30F-DDD0-6664-C10E3C86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17" y="1158295"/>
            <a:ext cx="7751374" cy="45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22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4D7B8-6F08-1ECA-F539-20C23CDB8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82550A-FC67-96F8-4EB4-44718DBA9B5B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3911BA-DD4D-D677-A7D2-9D9B87E680F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704CA4-90E5-7FC3-60D7-73D83DE9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386D1B-351B-D4DD-7D14-54A3A023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2" name="textruta 10">
            <a:extLst>
              <a:ext uri="{FF2B5EF4-FFF2-40B4-BE49-F238E27FC236}">
                <a16:creationId xmlns:a16="http://schemas.microsoft.com/office/drawing/2014/main" id="{2BE0E3A2-2AB5-7C95-8307-FB291C590DC4}"/>
              </a:ext>
            </a:extLst>
          </p:cNvPr>
          <p:cNvSpPr txBox="1"/>
          <p:nvPr/>
        </p:nvSpPr>
        <p:spPr>
          <a:xfrm>
            <a:off x="586409" y="121496"/>
            <a:ext cx="121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" panose="00000500000000000000" pitchFamily="2" charset="0"/>
                <a:cs typeface="Poppins" panose="00000500000000000000" pitchFamily="2" charset="0"/>
              </a:rPr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2915365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F20BD-D059-652A-BAB9-5020B655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12">
            <a:extLst>
              <a:ext uri="{FF2B5EF4-FFF2-40B4-BE49-F238E27FC236}">
                <a16:creationId xmlns:a16="http://schemas.microsoft.com/office/drawing/2014/main" id="{03DF5AA6-E2D6-4B76-19B9-B0F4BD934274}"/>
              </a:ext>
            </a:extLst>
          </p:cNvPr>
          <p:cNvSpPr txBox="1"/>
          <p:nvPr/>
        </p:nvSpPr>
        <p:spPr>
          <a:xfrm>
            <a:off x="0" y="62782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spc="300" dirty="0">
                <a:latin typeface="Poppins Medium" pitchFamily="2" charset="77"/>
                <a:cs typeface="Poppins Medium" pitchFamily="2" charset="77"/>
              </a:rPr>
              <a:t>Av: Axel Kialt</a:t>
            </a:r>
          </a:p>
          <a:p>
            <a:endParaRPr lang="sv-SE" sz="1400" spc="3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xtruta 10">
            <a:extLst>
              <a:ext uri="{FF2B5EF4-FFF2-40B4-BE49-F238E27FC236}">
                <a16:creationId xmlns:a16="http://schemas.microsoft.com/office/drawing/2014/main" id="{1F79A189-EF46-492B-9BC5-F34C055DA308}"/>
              </a:ext>
            </a:extLst>
          </p:cNvPr>
          <p:cNvSpPr txBox="1"/>
          <p:nvPr/>
        </p:nvSpPr>
        <p:spPr>
          <a:xfrm>
            <a:off x="1407527" y="2071149"/>
            <a:ext cx="892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300" dirty="0">
                <a:latin typeface="Poppins SemiBold" pitchFamily="2" charset="77"/>
                <a:cs typeface="Poppins SemiBold" pitchFamily="2" charset="77"/>
              </a:rPr>
              <a:t>Frågor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E35FC25-407C-B699-227D-31394029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37" y="3462196"/>
            <a:ext cx="9960924" cy="227066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F1A77B5-0102-474D-4CF6-4B86D58C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4" y="202182"/>
            <a:ext cx="1780519" cy="6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F6A3-47CA-4539-A804-79A37B532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D18E77-A856-13AA-1FAF-49A5C7218802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3A537C-F70A-1E18-AC0E-444E669EA4FE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705B7179-0234-2BBC-E4A4-326B8775D866}"/>
              </a:ext>
            </a:extLst>
          </p:cNvPr>
          <p:cNvSpPr txBox="1"/>
          <p:nvPr/>
        </p:nvSpPr>
        <p:spPr>
          <a:xfrm>
            <a:off x="566116" y="96193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Reconciliation</a:t>
            </a:r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tool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2E1758-DC1F-E89F-77AF-ADB20B50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BF5E09-F0BA-C1D0-9946-145456DD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884FC-CC8D-2DED-9B9D-2D40769DAA64}"/>
              </a:ext>
            </a:extLst>
          </p:cNvPr>
          <p:cNvSpPr txBox="1"/>
          <p:nvPr/>
        </p:nvSpPr>
        <p:spPr>
          <a:xfrm>
            <a:off x="262607" y="1271686"/>
            <a:ext cx="4455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Standardprogram – finns i allas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iScala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-installationer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Första att kontrollera efter att </a:t>
            </a:r>
            <a:r>
              <a:rPr lang="sv-SE" sz="20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diff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 upptäckts</a:t>
            </a: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730F4-936F-62F4-E384-22B526894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62" y="3370159"/>
            <a:ext cx="10212799" cy="18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F8A0-7C2F-F2CA-4CD2-70BA6450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1325D-2C6F-F4FA-FC49-99F7C5CEC1CE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D8999C-FD2E-5D2E-C5ED-0C4A88C91CE1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BE58D58D-E80F-EB98-615A-F961D208C9F3}"/>
              </a:ext>
            </a:extLst>
          </p:cNvPr>
          <p:cNvSpPr txBox="1"/>
          <p:nvPr/>
        </p:nvSpPr>
        <p:spPr>
          <a:xfrm>
            <a:off x="566116" y="96193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Reconciliation</a:t>
            </a:r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tool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08B775-6193-5DE0-31F2-194550BE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F0D73A-2240-F30F-CCC3-D5D0D0ADB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BEDD9-5829-D0E5-B27C-6E035FA7B041}"/>
              </a:ext>
            </a:extLst>
          </p:cNvPr>
          <p:cNvSpPr txBox="1"/>
          <p:nvPr/>
        </p:nvSpPr>
        <p:spPr>
          <a:xfrm>
            <a:off x="262607" y="1271686"/>
            <a:ext cx="56620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Bokföring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 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Bokföring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 Kundreskontra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Bokföring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 Lev-reskontra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Bokföring </a:t>
            </a: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 Anläggningstillgångar</a:t>
            </a:r>
          </a:p>
          <a:p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C00DF4-8128-5C93-B87D-4BDA55274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81" y="886522"/>
            <a:ext cx="4904864" cy="49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A033B-A891-5733-2790-A2D22766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5EEEF6-E598-CF3A-7B08-957E7AAD27B0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2DCA29-2844-EA26-C8E6-CD849C8F9547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B7DA4D20-9064-CA64-86CA-4088A4EE1ECF}"/>
              </a:ext>
            </a:extLst>
          </p:cNvPr>
          <p:cNvSpPr txBox="1"/>
          <p:nvPr/>
        </p:nvSpPr>
        <p:spPr>
          <a:xfrm>
            <a:off x="566116" y="96193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Reconciliation</a:t>
            </a:r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sv-SE" sz="3600" spc="300" dirty="0" err="1">
                <a:latin typeface="Poppins SemiBold" pitchFamily="2" charset="77"/>
                <a:cs typeface="Poppins SemiBold" pitchFamily="2" charset="77"/>
              </a:rPr>
              <a:t>tool</a:t>
            </a:r>
            <a:endParaRPr lang="sv-SE" sz="3600" spc="30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ED3497-106B-4BDE-F62C-6CDCFB5D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CEE1DB-A677-72E3-E6F3-A059B1A24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800FD3-076C-4EAE-6CED-E54C9A8E02C9}"/>
              </a:ext>
            </a:extLst>
          </p:cNvPr>
          <p:cNvSpPr txBox="1"/>
          <p:nvPr/>
        </p:nvSpPr>
        <p:spPr>
          <a:xfrm>
            <a:off x="262607" y="1271686"/>
            <a:ext cx="5662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5DA4B-B999-9238-B973-3988CC73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4" y="1271686"/>
            <a:ext cx="10968283" cy="24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8F28-85F4-0475-51A1-4F082FE2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7DC88C-3A33-332B-15E9-9962C5744CD3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9DDF6C-DF75-1BC9-621E-A77014F4266B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EB810C6D-E31C-C5BF-7C52-C2228D3BC4D8}"/>
              </a:ext>
            </a:extLst>
          </p:cNvPr>
          <p:cNvSpPr txBox="1"/>
          <p:nvPr/>
        </p:nvSpPr>
        <p:spPr>
          <a:xfrm>
            <a:off x="566116" y="96193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Tips och Trix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46766D-C506-0D1C-3946-68751546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0338A-68BE-2E37-5EC5-E5F198B05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EFBB26-EE67-EFE3-6BF4-7FD67B689B03}"/>
              </a:ext>
            </a:extLst>
          </p:cNvPr>
          <p:cNvSpPr txBox="1"/>
          <p:nvPr/>
        </p:nvSpPr>
        <p:spPr>
          <a:xfrm>
            <a:off x="237207" y="1639986"/>
            <a:ext cx="302629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Använd färger för att enkelt identifiera vilket bolag/år du är inloggad i.</a:t>
            </a: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b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Förhindra fakturering i fel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E7AAB-2257-28B7-B507-C968101B27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33" y="1492547"/>
            <a:ext cx="5918544" cy="407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D147D-92CC-204B-3686-6BEF0C7BB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373" y="1956250"/>
            <a:ext cx="1885980" cy="31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15D5D-0812-FF82-E8C0-909CF6A5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A48419-87E0-C98F-E604-0FECB402D49F}"/>
              </a:ext>
            </a:extLst>
          </p:cNvPr>
          <p:cNvCxnSpPr>
            <a:cxnSpLocks/>
          </p:cNvCxnSpPr>
          <p:nvPr/>
        </p:nvCxnSpPr>
        <p:spPr>
          <a:xfrm>
            <a:off x="586409" y="745435"/>
            <a:ext cx="10968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B7FE11-8B28-E674-9231-2C4AAB79FDFC}"/>
              </a:ext>
            </a:extLst>
          </p:cNvPr>
          <p:cNvCxnSpPr>
            <a:cxnSpLocks/>
          </p:cNvCxnSpPr>
          <p:nvPr/>
        </p:nvCxnSpPr>
        <p:spPr>
          <a:xfrm>
            <a:off x="586409" y="5983357"/>
            <a:ext cx="10863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10">
            <a:extLst>
              <a:ext uri="{FF2B5EF4-FFF2-40B4-BE49-F238E27FC236}">
                <a16:creationId xmlns:a16="http://schemas.microsoft.com/office/drawing/2014/main" id="{0FCBE0D7-AB8B-CE12-1492-DD83520C29BA}"/>
              </a:ext>
            </a:extLst>
          </p:cNvPr>
          <p:cNvSpPr txBox="1"/>
          <p:nvPr/>
        </p:nvSpPr>
        <p:spPr>
          <a:xfrm>
            <a:off x="586409" y="99104"/>
            <a:ext cx="1071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spc="300" dirty="0">
                <a:latin typeface="Poppins SemiBold" pitchFamily="2" charset="77"/>
                <a:cs typeface="Poppins SemiBold" pitchFamily="2" charset="77"/>
              </a:rPr>
              <a:t>Tips och Trix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0F165C-FDF1-EFBB-6AE1-A92BE62A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03" y="248129"/>
            <a:ext cx="542888" cy="353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D432D-7437-9C37-B9BA-90B70545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9" y="6157255"/>
            <a:ext cx="1647636" cy="1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9D816A-0618-EBE3-683F-1EECFEB5859C}"/>
              </a:ext>
            </a:extLst>
          </p:cNvPr>
          <p:cNvSpPr txBox="1"/>
          <p:nvPr/>
        </p:nvSpPr>
        <p:spPr>
          <a:xfrm>
            <a:off x="2542069" y="889433"/>
            <a:ext cx="6952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Anpassa din egen registreringsbild, flytta de viktiga fälten till toppen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526FA-C0D9-E4E9-59B9-2D3AD37E3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912" y="1672436"/>
            <a:ext cx="7799547" cy="44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74518DDA9DA439DA37E2E56613D7B" ma:contentTypeVersion="3" ma:contentTypeDescription="Create a new document." ma:contentTypeScope="" ma:versionID="0cde4f246f1bf713b0613935269ee13a">
  <xsd:schema xmlns:xsd="http://www.w3.org/2001/XMLSchema" xmlns:xs="http://www.w3.org/2001/XMLSchema" xmlns:p="http://schemas.microsoft.com/office/2006/metadata/properties" xmlns:ns2="acb35504-8851-4f82-907e-48a83c80686a" targetNamespace="http://schemas.microsoft.com/office/2006/metadata/properties" ma:root="true" ma:fieldsID="286a8ba853d111cbb85f52ec6d80d583" ns2:_="">
    <xsd:import namespace="acb35504-8851-4f82-907e-48a83c806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35504-8851-4f82-907e-48a83c806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AC1009-2A4C-49FA-A8B8-93E411A08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35504-8851-4f82-907e-48a83c806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B4469D-B254-4BBF-9733-D6BF8F801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2E63DD-73DA-4FEC-9EE8-D375D443DC2E}">
  <ds:schemaRefs>
    <ds:schemaRef ds:uri="http://schemas.microsoft.com/office/2006/metadata/properties"/>
    <ds:schemaRef ds:uri="http://schemas.microsoft.com/office/infopath/2007/PartnerControls"/>
    <ds:schemaRef ds:uri="09d70f1c-a752-4038-9b1b-545094b9916a"/>
    <ds:schemaRef ds:uri="92c48a7d-0ac8-4c58-8782-94fbea11f9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1441</Words>
  <Application>Microsoft Office PowerPoint</Application>
  <PresentationFormat>Widescreen</PresentationFormat>
  <Paragraphs>264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Poppins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Emelie Albertsson</dc:creator>
  <cp:lastModifiedBy>Axel Kialt</cp:lastModifiedBy>
  <cp:revision>48</cp:revision>
  <dcterms:created xsi:type="dcterms:W3CDTF">2022-09-29T12:53:39Z</dcterms:created>
  <dcterms:modified xsi:type="dcterms:W3CDTF">2025-05-20T11:41:53Z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0x0101004DE74518DDA9DA439DA37E2E56613D7B</vt:lpwstr>
  </property>
</Properties>
</file>